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59" r:id="rId5"/>
    <p:sldId id="260" r:id="rId6"/>
    <p:sldId id="262" r:id="rId7"/>
    <p:sldId id="272" r:id="rId8"/>
    <p:sldId id="267" r:id="rId9"/>
    <p:sldId id="263" r:id="rId10"/>
    <p:sldId id="264" r:id="rId11"/>
    <p:sldId id="266" r:id="rId12"/>
    <p:sldId id="268" r:id="rId13"/>
    <p:sldId id="269" r:id="rId14"/>
    <p:sldId id="270" r:id="rId15"/>
    <p:sldId id="271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1214422"/>
            <a:ext cx="7286676" cy="489364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Уважаемые читатели!</a:t>
            </a:r>
          </a:p>
          <a:p>
            <a:pPr algn="ctr"/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Представляем вашему вниманию виртуальную выставку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«Живое слово мудрости народной», </a:t>
            </a:r>
          </a:p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посвященную Дням славянской письменности</a:t>
            </a:r>
          </a:p>
          <a:p>
            <a:pPr algn="ctr"/>
            <a:endParaRPr lang="ru-RU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9-25.userapi.com/c855124/v855124531/2372cd/Grn5Ad-6HDc.jpg"/>
          <p:cNvPicPr/>
          <p:nvPr/>
        </p:nvPicPr>
        <p:blipFill>
          <a:blip r:embed="rId2"/>
          <a:srcRect l="7857" t="8053" r="11652" b="1562"/>
          <a:stretch>
            <a:fillRect/>
          </a:stretch>
        </p:blipFill>
        <p:spPr bwMode="auto">
          <a:xfrm>
            <a:off x="214282" y="357166"/>
            <a:ext cx="314327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4282" y="5715016"/>
            <a:ext cx="814393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Успенский Л. Слово о словах.- Ленинград, Детская литература,1971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.-331с.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9058" y="357166"/>
            <a:ext cx="4714876" cy="424731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Книга изобилует множеством интересных историй. Есть там история о знаменитой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Глокой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Куздре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которую придумал профессор Л.В. Щерба. </a:t>
            </a:r>
          </a:p>
          <a:p>
            <a:pPr algn="ctr"/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Есть истории о происхождении странных выражений, например, знаменитого морского словосочетания  «рынду бей», о языках без родов, раскрываются тайны связи устной и письменной речи, тайны происхождения языков и их взаимосвязи.   </a:t>
            </a:r>
          </a:p>
          <a:p>
            <a:pPr algn="ctr"/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0430" y="1000108"/>
            <a:ext cx="5072098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 ахиллесовой пяте, парфянских стрелах, аннибаловой клятве, газетной утке и многих других крылатых выражениях - вы узнаете, прочитав эту книгу.</a:t>
            </a:r>
            <a:endParaRPr lang="ru-RU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CHUBAKA\Desktop\BryckH6mD-E.jpg"/>
          <p:cNvPicPr/>
          <p:nvPr/>
        </p:nvPicPr>
        <p:blipFill>
          <a:blip r:embed="rId2" cstate="print"/>
          <a:srcRect l="15610" t="13152" r="3831" b="6575"/>
          <a:stretch>
            <a:fillRect/>
          </a:stretch>
        </p:blipFill>
        <p:spPr bwMode="auto">
          <a:xfrm rot="5400000">
            <a:off x="-321505" y="1178704"/>
            <a:ext cx="400053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5720" y="5357826"/>
            <a:ext cx="814393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err="1" smtClean="0"/>
              <a:t>Вартаньян</a:t>
            </a:r>
            <a:r>
              <a:rPr lang="ru-RU" b="1" dirty="0" smtClean="0"/>
              <a:t> Э.А.  Из жизни слов.- М.: ООО «ИПТК « ЛОГОС» ВОС», 1999.- 498с.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CHUBAKA\Desktop\qQtY6sQU0eA.jpg"/>
          <p:cNvPicPr/>
          <p:nvPr/>
        </p:nvPicPr>
        <p:blipFill>
          <a:blip r:embed="rId2" cstate="print"/>
          <a:srcRect l="8494" t="11404" r="2062" b="7266"/>
          <a:stretch>
            <a:fillRect/>
          </a:stretch>
        </p:blipFill>
        <p:spPr bwMode="auto">
          <a:xfrm rot="5400000">
            <a:off x="-250065" y="892951"/>
            <a:ext cx="4286280" cy="3071834"/>
          </a:xfrm>
          <a:prstGeom prst="rect">
            <a:avLst/>
          </a:prstGeom>
          <a:noFill/>
          <a:ln w="412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85720" y="5429264"/>
            <a:ext cx="857256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Векшин Н.Л. Русский язык в афоризмах.  Учебное пособие. – М.: ООО «ИПТК </a:t>
            </a:r>
          </a:p>
          <a:p>
            <a:r>
              <a:rPr lang="ru-RU" dirty="0" smtClean="0"/>
              <a:t>«ЛОГОС» ВОС», 2002, 498 с.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1428736"/>
            <a:ext cx="4572000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endParaRPr lang="ru-RU" sz="800" dirty="0" smtClean="0"/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Пособие предназначено для старшеклассников, учителей, абитуриентов, преподавателей, студентов и может быть использовано в качестве вспомогательного материала к классическим учебникам русского языка.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CHUBAKA\Desktop\3eHP5NKtIqk.jpg"/>
          <p:cNvPicPr>
            <a:picLocks noChangeAspect="1" noChangeArrowheads="1"/>
          </p:cNvPicPr>
          <p:nvPr/>
        </p:nvPicPr>
        <p:blipFill>
          <a:blip r:embed="rId2"/>
          <a:srcRect l="17143" t="21429" r="20000" b="10000"/>
          <a:stretch>
            <a:fillRect/>
          </a:stretch>
        </p:blipFill>
        <p:spPr bwMode="auto">
          <a:xfrm>
            <a:off x="325904" y="571480"/>
            <a:ext cx="2960211" cy="430576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85720" y="5572140"/>
            <a:ext cx="842968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Ушакова О.Д. Почему так говорят. Фразеологический словарик школьника -  М.: ООО «ИПТК « ЛОГОС» ВОС», 2004.- 106 с. 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57620" y="785794"/>
            <a:ext cx="4572000" cy="369331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Эта книга написана не только для тех, кто любит родной язык, - она поможет также пополнить словарный запас и сделать учащимся свою речь образнее и богаче.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Очень многие фразеологизмы свои происхождением обязаны далекому прошлому нашей Родины. Понять, «почему мы так говорим всегда интересно</a:t>
            </a:r>
            <a:r>
              <a:rPr lang="ru-RU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1142984"/>
            <a:ext cx="7358114" cy="49244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Пословицы и поговорки украшают речь говорящего, потому что это образные выражения, то есть служат своеобразной иллюстрацией. </a:t>
            </a:r>
          </a:p>
          <a:p>
            <a:pPr algn="ctr"/>
            <a:endParaRPr lang="ru-RU" dirty="0" smtClean="0">
              <a:solidFill>
                <a:srgbClr val="0070C0"/>
              </a:solidFill>
            </a:endParaRPr>
          </a:p>
          <a:p>
            <a:pPr algn="ctr"/>
            <a:endParaRPr lang="ru-RU" dirty="0" smtClean="0">
              <a:solidFill>
                <a:srgbClr val="0070C0"/>
              </a:solidFill>
            </a:endParaRPr>
          </a:p>
          <a:p>
            <a:pPr algn="ctr"/>
            <a:endParaRPr lang="ru-RU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 неслучайно, А.С. Пушкин </a:t>
            </a:r>
            <a:r>
              <a:rPr lang="ru-RU" sz="2800" b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писал:</a:t>
            </a:r>
            <a:endParaRPr lang="ru-RU" sz="2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«Что за роскошь, что за смысл, какой толк в каждой поговорке нашей? Что за золото?</a:t>
            </a:r>
          </a:p>
          <a:p>
            <a:pPr algn="ctr"/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CHUBAKA\Desktop\cN9QPqVMZpM.jpg"/>
          <p:cNvPicPr>
            <a:picLocks noChangeAspect="1" noChangeArrowheads="1"/>
          </p:cNvPicPr>
          <p:nvPr/>
        </p:nvPicPr>
        <p:blipFill>
          <a:blip r:embed="rId2" cstate="print"/>
          <a:srcRect l="9500" t="8666" r="7999" b="11333"/>
          <a:stretch>
            <a:fillRect/>
          </a:stretch>
        </p:blipFill>
        <p:spPr bwMode="auto">
          <a:xfrm rot="5400000">
            <a:off x="-35752" y="964390"/>
            <a:ext cx="3929092" cy="285752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785786" y="5286388"/>
            <a:ext cx="742955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Русские пословицы и поговорки .- М.: ООО «ИПТК « ЛОГОС» ВОС», 1999.- 498с.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1934" y="1214422"/>
            <a:ext cx="4500594" cy="25545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Не всякий расскажет сказку  или  споет песню, а пословицу каждый когда-нибудь да и скажет и сам не заметит, что употребил ее в разговоре. Недаром в народе говорится, что без углов дом не строится, без пословицы речь не молвится.</a:t>
            </a:r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928802"/>
            <a:ext cx="8286808" cy="25545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Дорогие наши читатели! </a:t>
            </a:r>
          </a:p>
          <a:p>
            <a:pPr algn="ctr"/>
            <a:r>
              <a:rPr lang="ru-RU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Более подробно с этими и другими книгами по этой теме вы можете познакомиться после снятия ограничительных мероприятий!</a:t>
            </a:r>
            <a:endParaRPr lang="ru-RU" sz="32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00042"/>
            <a:ext cx="864399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Язык, великолепный наш язык.</a:t>
            </a:r>
          </a:p>
          <a:p>
            <a:r>
              <a:rPr lang="ru-RU" sz="3600" b="1" dirty="0" smtClean="0">
                <a:solidFill>
                  <a:srgbClr val="0070C0"/>
                </a:solidFill>
              </a:rPr>
              <a:t>Речное и степное в нём раздолье,</a:t>
            </a:r>
          </a:p>
          <a:p>
            <a:r>
              <a:rPr lang="ru-RU" sz="3600" b="1" dirty="0" smtClean="0">
                <a:solidFill>
                  <a:srgbClr val="0070C0"/>
                </a:solidFill>
              </a:rPr>
              <a:t>В нём клёкоты орла и волчий рык,</a:t>
            </a:r>
          </a:p>
          <a:p>
            <a:r>
              <a:rPr lang="ru-RU" sz="3600" b="1" dirty="0" smtClean="0">
                <a:solidFill>
                  <a:srgbClr val="0070C0"/>
                </a:solidFill>
              </a:rPr>
              <a:t>Напев, и звон, и ладан богомолья.</a:t>
            </a:r>
          </a:p>
          <a:p>
            <a:r>
              <a:rPr lang="ru-RU" sz="3600" b="1" dirty="0" smtClean="0">
                <a:solidFill>
                  <a:srgbClr val="0070C0"/>
                </a:solidFill>
              </a:rPr>
              <a:t>В нём воркованье голубя весной,</a:t>
            </a:r>
          </a:p>
          <a:p>
            <a:r>
              <a:rPr lang="ru-RU" sz="3600" b="1" dirty="0" smtClean="0">
                <a:solidFill>
                  <a:srgbClr val="0070C0"/>
                </a:solidFill>
              </a:rPr>
              <a:t>Взлёт жаворонка к солнцу - выше, выше.</a:t>
            </a:r>
          </a:p>
          <a:p>
            <a:r>
              <a:rPr lang="ru-RU" sz="3600" b="1" dirty="0" smtClean="0">
                <a:solidFill>
                  <a:srgbClr val="0070C0"/>
                </a:solidFill>
              </a:rPr>
              <a:t>Берёзовая роща. Свет сквозной.</a:t>
            </a:r>
          </a:p>
          <a:p>
            <a:r>
              <a:rPr lang="ru-RU" sz="3600" b="1" dirty="0" smtClean="0">
                <a:solidFill>
                  <a:srgbClr val="0070C0"/>
                </a:solidFill>
              </a:rPr>
              <a:t>Небесный дождь, просыпанный по крыше…</a:t>
            </a:r>
          </a:p>
          <a:p>
            <a:r>
              <a:rPr lang="ru-RU" sz="3600" dirty="0" smtClean="0">
                <a:solidFill>
                  <a:srgbClr val="7030A0"/>
                </a:solidFill>
              </a:rPr>
              <a:t>                                   Константин Бальмонт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928670"/>
            <a:ext cx="8001056" cy="34163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Российской Федерации день славянской письменности и культуры отмечают ежегодно </a:t>
            </a:r>
            <a:endParaRPr lang="ru-RU" sz="3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24 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мая. 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Этот праздник совпадает с днем святых Кирилла и </a:t>
            </a:r>
            <a:r>
              <a:rPr lang="ru-RU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Мефодия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214422"/>
            <a:ext cx="8358246" cy="40934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 863 году Кирилл сотворил первую азбуку, перевел с греческого на болгарский язык священные книги, среди которых были Евангелие и Псалтырь. В этом ему помогал родной брат.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С помощью двух просветителей славянский народ получил свою письменность (первыми были люди в Болгарии и Моравии).</a:t>
            </a:r>
          </a:p>
          <a:p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	Православная церковь объявила их чудотворцами.</a:t>
            </a:r>
          </a:p>
          <a:p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	Уже в XI в. 24 мая (11 мая по старому календарю) был обозначен, как день памяти этих святых.</a:t>
            </a:r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canvas.bookmate.com/books/YhKUDSUw?mode=facebook"/>
          <p:cNvPicPr/>
          <p:nvPr/>
        </p:nvPicPr>
        <p:blipFill>
          <a:blip r:embed="rId2"/>
          <a:srcRect l="36398" t="13095" r="36184" b="13095"/>
          <a:stretch>
            <a:fillRect/>
          </a:stretch>
        </p:blipFill>
        <p:spPr bwMode="auto">
          <a:xfrm>
            <a:off x="142844" y="142852"/>
            <a:ext cx="3357586" cy="535785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42844" y="5786454"/>
            <a:ext cx="7286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Воскобойников, В. Братья [Кирилл и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Мефодий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] : историческое повествование / В. Воскобойников. – М. : Молодая гвардия, 1979. – 174 с.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3306" y="571480"/>
            <a:ext cx="5143536" cy="35394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cs typeface="Aharoni" pitchFamily="2" charset="-79"/>
              </a:rPr>
              <a:t>В далеком IX веке  братья Кирилл и </a:t>
            </a:r>
            <a:r>
              <a:rPr lang="ru-RU" sz="2800" b="1" i="1" dirty="0" err="1" smtClean="0">
                <a:solidFill>
                  <a:srgbClr val="7030A0"/>
                </a:solidFill>
                <a:cs typeface="Aharoni" pitchFamily="2" charset="-79"/>
              </a:rPr>
              <a:t>Мефодий</a:t>
            </a:r>
            <a:r>
              <a:rPr lang="ru-RU" sz="2800" b="1" i="1" dirty="0" smtClean="0">
                <a:solidFill>
                  <a:srgbClr val="7030A0"/>
                </a:solidFill>
                <a:cs typeface="Aharoni" pitchFamily="2" charset="-79"/>
              </a:rPr>
              <a:t>  посвятили всю жизнь созданию и распространению письменности и утверждению славянской культуры как равной среди культур других европейских народов.</a:t>
            </a:r>
            <a:endParaRPr lang="ru-RU" sz="2800" b="1" dirty="0">
              <a:solidFill>
                <a:srgbClr val="7030A0"/>
              </a:solidFill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gubkniga.ucoz.ru/virtualn_vis/nar_kult/2/slovo_drevnej_rusi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3241395" cy="4929222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14282" y="5572140"/>
            <a:ext cx="785818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Слово  Древней Руси/Сост., вступ. статья О. В. Гладковой.- М.:Панорама,2000.-496.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714744" y="714356"/>
            <a:ext cx="4857784" cy="31700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сборник вошли шедевры древнерусской литературы, как хорошо знакомые, например, «Слово о полку Игореве», «</a:t>
            </a:r>
            <a:r>
              <a:rPr lang="ru-RU" sz="2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Задонщица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 и другие, так и мало известные, рисующие картину не только военно-героической, но и религиозной, торговой и просветительской жизни древнерусского государства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cbook.ru/data/book/35/3537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3273417" cy="515689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85720" y="5715016"/>
            <a:ext cx="814393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Словарь редких и забытых слов.- М.:ООО «Издательство </a:t>
            </a:r>
            <a:r>
              <a:rPr lang="ru-RU" b="1" dirty="0" err="1" smtClean="0"/>
              <a:t>Астрель</a:t>
            </a:r>
            <a:r>
              <a:rPr lang="ru-RU" b="1" dirty="0" smtClean="0"/>
              <a:t>», 2001.-606с.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929058" y="714356"/>
            <a:ext cx="4643470" cy="286232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Книга призвана помочь вдумчивому  читателю при чтении художественной литературы. Словарь – удобный  источник сведений о русской старине. Хотите узнать, что означает слово  </a:t>
            </a:r>
            <a:r>
              <a:rPr lang="ru-RU" sz="20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000" b="1" u="sng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отлытать</a:t>
            </a:r>
            <a:r>
              <a:rPr lang="ru-RU" sz="20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и многие другие редкие слова, прочитайте эту книгу.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000100" y="1285860"/>
            <a:ext cx="7143800" cy="338554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Уважаемые читатели!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В библиотеке имеются книги укрупненного шрифта из серии </a:t>
            </a:r>
            <a:r>
              <a:rPr lang="ru-RU" sz="2800" dirty="0" smtClean="0">
                <a:solidFill>
                  <a:srgbClr val="C0000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Круг чтения. Издания для слабовидящих»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sun9-10.userapi.com/c857520/v857520531/1f78f7/s-Hdr96miiA.jpg"/>
          <p:cNvPicPr>
            <a:picLocks noChangeAspect="1" noChangeArrowheads="1"/>
          </p:cNvPicPr>
          <p:nvPr/>
        </p:nvPicPr>
        <p:blipFill>
          <a:blip r:embed="rId2"/>
          <a:srcRect l="6887" t="2583" r="5307" b="1864"/>
          <a:stretch>
            <a:fillRect/>
          </a:stretch>
        </p:blipFill>
        <p:spPr bwMode="auto">
          <a:xfrm>
            <a:off x="214282" y="571480"/>
            <a:ext cx="3003292" cy="435771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28596" y="5500702"/>
            <a:ext cx="785818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Слово о полку Игореве.- М.: ООО «ИПТК «Логос» ВОС, 2008.-352с.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286380" y="12144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500562" y="1357298"/>
            <a:ext cx="1847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800" dirty="0"/>
          </a:p>
        </p:txBody>
      </p:sp>
      <p:sp>
        <p:nvSpPr>
          <p:cNvPr id="6" name="TextBox 5"/>
          <p:cNvSpPr txBox="1"/>
          <p:nvPr/>
        </p:nvSpPr>
        <p:spPr>
          <a:xfrm>
            <a:off x="4143372" y="8572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71868" y="785794"/>
            <a:ext cx="5214974" cy="424731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Сло́во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о полку́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И́гореве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 (полное название «Слово о походе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Игоревом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Игоря, сына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Святославова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внука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Ольгова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») - самый известный памятник древнерусской литературы. </a:t>
            </a:r>
          </a:p>
          <a:p>
            <a:pPr algn="ctr"/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основе сюжета - неудачный поход 1185 года русских князей на половцев, предпринятый новгород-северским князем Игорем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Святославичем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Большинство исследователей датируют «Слово» концом XII века, вскоре после описываемого события (часто тем же 1185 годом, реже 1-2 годами позже).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735</Words>
  <PresentationFormat>Экран (4:3)</PresentationFormat>
  <Paragraphs>65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CHUBAKA</dc:creator>
  <cp:lastModifiedBy>CHUBAKA</cp:lastModifiedBy>
  <cp:revision>20</cp:revision>
  <dcterms:created xsi:type="dcterms:W3CDTF">2020-05-14T08:41:39Z</dcterms:created>
  <dcterms:modified xsi:type="dcterms:W3CDTF">2020-05-19T06:33:08Z</dcterms:modified>
</cp:coreProperties>
</file>